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61" r:id="rId5"/>
    <p:sldId id="267" r:id="rId6"/>
    <p:sldId id="263" r:id="rId7"/>
    <p:sldId id="264" r:id="rId8"/>
    <p:sldId id="266" r:id="rId9"/>
    <p:sldId id="265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3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5B4E-D317-4C17-971A-1A2867F5EC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5400B6-F067-4A33-9163-33EF158941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7064D-2DC1-494D-A038-8E4ED471F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001A-5BFD-4358-904F-76183580EB8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BC9AD-4CEB-45CD-BF9C-0118307F3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00945-8B0A-4A63-8E62-CBE3AAFB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CE91F-7830-4939-8728-E44D92C04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25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28FC6-6FB3-4C61-BC5E-1CCECEEBE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F55F5-13CB-4BF1-ACC7-10430D60F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6C76D-5922-4278-93E1-9DA32441B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001A-5BFD-4358-904F-76183580EB8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A331B-1544-429B-902A-CA07E8ED3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A7634-D40F-465B-88EC-E49FBF4F4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CE91F-7830-4939-8728-E44D92C04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44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01B207-E667-4759-B731-E36698DCC3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631935-6E18-4C59-A38E-D900C088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F6607-3FA5-4746-9DBC-9C7C47DFC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001A-5BFD-4358-904F-76183580EB8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E2D33-AE1E-49F0-B1B4-4E701C9B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D7DDD-BF6D-4DC7-8611-B53F4EBB6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CE91F-7830-4939-8728-E44D92C04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43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D8A28-9AB4-4822-8C66-CC7781F99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7D4C8-DEAD-4952-8B2D-DB0FEB3C6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38D03-7D83-4C44-8611-FC3BD6492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001A-5BFD-4358-904F-76183580EB8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951F9-A110-46CA-AE2D-2DC233ED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FBF4D-9853-4235-B7BE-9068A1010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CE91F-7830-4939-8728-E44D92C04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65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3E56E-1438-481C-A000-FF1669485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AB491-D578-4260-B5B3-614E19456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B244E-5714-4ADF-9C26-F6226752C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001A-5BFD-4358-904F-76183580EB8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E06E9-A78A-4648-838E-4EA54C85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B5F32-4EF1-4D99-B036-AE857895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CE91F-7830-4939-8728-E44D92C04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4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85406-4A42-43D7-86AC-77407BAD5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B511E-2CCF-47B2-8240-F1394CD2BE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4986F-DCBD-412B-ACA7-EA0BFA81E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12A302-F5D3-416D-8A9B-FFB52F7C0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001A-5BFD-4358-904F-76183580EB8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CEFD-26B8-4E3A-B30F-242ABE923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4192F-DE33-473D-B962-81FBB9EA3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CE91F-7830-4939-8728-E44D92C04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91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FFE51-1DC3-4234-A8C4-5E7D17208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95500-7C90-45B9-A19E-018320829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65B6DF-E8CD-4A8E-BCCA-CC912D2FA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CC838B-73F1-4B61-B979-31B43FA969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91BB1F-85B7-44D2-95F2-34AE207D9B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E3A7F3-AC6F-4DC1-BD84-1FDB16A07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001A-5BFD-4358-904F-76183580EB8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8B532D-6369-47DB-9E6D-07E8F0598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1279E2-0EBC-423C-8C46-0CE83619F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CE91F-7830-4939-8728-E44D92C04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79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61077-6A11-48E0-8664-8336D44F4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22E4B-05B9-477A-A8D1-8532A52D9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001A-5BFD-4358-904F-76183580EB8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81A774-EACE-42A2-8409-BDF8AFC70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FC701-E196-4E93-A194-F6386C684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CE91F-7830-4939-8728-E44D92C04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07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4A847F-002B-41B6-89C7-8E6E73FD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001A-5BFD-4358-904F-76183580EB8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3E039D-1FCA-4DFF-A8C3-31D60C62A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02558-5918-445E-8EC8-258799ECB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CE91F-7830-4939-8728-E44D92C04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62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1482A-DD1A-443E-B5F3-6D16673AF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765AC-3C51-4B9C-AE85-0BCBDF53D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4392A-25F9-4740-B74F-710C364FA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FEBED-A6C0-476E-884D-5FA4E7894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001A-5BFD-4358-904F-76183580EB8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803D8-4EB2-4A6E-AD3C-AA5EE1092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67DC8-D758-4176-A9E0-25DEEB34B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CE91F-7830-4939-8728-E44D92C04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24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C52FB-8730-4DA4-B7B9-FC95C16F8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61F3A8-8E30-45DD-8212-81769C68A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005796-7911-4D8E-B6E1-9FAF75A13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E631D-8E70-47EB-87E2-75C6531D1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001A-5BFD-4358-904F-76183580EB8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22136-DEEF-4E5A-872C-336504EF9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F19A6-3FAF-499D-BF58-A828E73DC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CE91F-7830-4939-8728-E44D92C04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84F884-7D19-41FC-AAB8-33D464CFC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B7758-3599-49F5-AF96-C6CCB48EB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3AB19-6FEE-431A-8E1B-88BE7FADB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2001A-5BFD-4358-904F-76183580EB8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4DD27-2E7B-4A23-9D4F-0722FD47C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19B3C-D97C-4DF6-80E6-A9AFCFA00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CE91F-7830-4939-8728-E44D92C04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847/1538-3881/aa97e4" TargetMode="External"/><Relationship Id="rId2" Type="http://schemas.openxmlformats.org/officeDocument/2006/relationships/hyperlink" Target="https://doi.org/10.1117/12.2057205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88/0004-637X/792/2/97" TargetMode="External"/><Relationship Id="rId4" Type="http://schemas.openxmlformats.org/officeDocument/2006/relationships/hyperlink" Target="https://doi.org/10.1086/52383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B9939-B25B-40FD-9CD3-A46D1C541E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/>
              <a:t>Empirical noise distribution models for high contrast direct imaging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58D20A-FD49-4CBF-9DCE-3D3DBF9709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Dominic Sanchez</a:t>
            </a:r>
          </a:p>
          <a:p>
            <a:r>
              <a:rPr lang="en-US" dirty="0"/>
              <a:t>University of Arizona, Undergraduate</a:t>
            </a:r>
          </a:p>
          <a:p>
            <a:r>
              <a:rPr lang="en-US" dirty="0"/>
              <a:t>Mentor: Dr. Jordan Stone</a:t>
            </a:r>
          </a:p>
        </p:txBody>
      </p:sp>
    </p:spTree>
    <p:extLst>
      <p:ext uri="{BB962C8B-B14F-4D97-AF65-F5344CB8AC3E}">
        <p14:creationId xmlns:p14="http://schemas.microsoft.com/office/powerpoint/2010/main" val="1880553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A5592D-4847-4A89-B2F0-CD21C2EF4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174086-B2E6-4EFA-A810-1F7FBF4DBE05}"/>
              </a:ext>
            </a:extLst>
          </p:cNvPr>
          <p:cNvSpPr txBox="1"/>
          <p:nvPr/>
        </p:nvSpPr>
        <p:spPr>
          <a:xfrm>
            <a:off x="838200" y="1690688"/>
            <a:ext cx="10456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effectLst/>
              </a:rPr>
              <a:t>Defrère</a:t>
            </a:r>
            <a:r>
              <a:rPr lang="en-US" sz="2000" dirty="0">
                <a:effectLst/>
              </a:rPr>
              <a:t>, D., </a:t>
            </a:r>
            <a:r>
              <a:rPr lang="en-US" sz="2000" dirty="0" err="1">
                <a:effectLst/>
              </a:rPr>
              <a:t>Absil</a:t>
            </a:r>
            <a:r>
              <a:rPr lang="en-US" sz="2000" dirty="0">
                <a:effectLst/>
              </a:rPr>
              <a:t>, O., </a:t>
            </a:r>
            <a:r>
              <a:rPr lang="en-US" sz="2000" dirty="0" err="1">
                <a:effectLst/>
              </a:rPr>
              <a:t>Hinz</a:t>
            </a:r>
            <a:r>
              <a:rPr lang="en-US" sz="2000" dirty="0">
                <a:effectLst/>
              </a:rPr>
              <a:t>, P., Kuhn, J., </a:t>
            </a:r>
            <a:r>
              <a:rPr lang="en-US" sz="2000" dirty="0" err="1">
                <a:effectLst/>
              </a:rPr>
              <a:t>Mawet</a:t>
            </a:r>
            <a:r>
              <a:rPr lang="en-US" sz="2000" dirty="0">
                <a:effectLst/>
              </a:rPr>
              <a:t>, D., </a:t>
            </a:r>
            <a:r>
              <a:rPr lang="en-US" sz="2000" dirty="0" err="1">
                <a:effectLst/>
              </a:rPr>
              <a:t>Mennesson</a:t>
            </a:r>
            <a:r>
              <a:rPr lang="en-US" sz="2000" dirty="0">
                <a:effectLst/>
              </a:rPr>
              <a:t>, B., … J, S. (2014). L’-band AGPM 	vector vortex coronagraph’s first light on LBTI/</a:t>
            </a:r>
            <a:r>
              <a:rPr lang="en-US" sz="2000" dirty="0" err="1">
                <a:effectLst/>
              </a:rPr>
              <a:t>LMIRCam</a:t>
            </a:r>
            <a:r>
              <a:rPr lang="en-US" sz="2000" dirty="0">
                <a:effectLst/>
              </a:rPr>
              <a:t>. </a:t>
            </a:r>
            <a:r>
              <a:rPr lang="en-US" sz="2000" i="1" dirty="0">
                <a:effectLst/>
              </a:rPr>
              <a:t>Adaptive Optics Systems IV</a:t>
            </a:r>
            <a:r>
              <a:rPr lang="en-US" sz="2000" dirty="0">
                <a:effectLst/>
              </a:rPr>
              <a:t>, </a:t>
            </a:r>
            <a:r>
              <a:rPr lang="en-US" sz="2000" i="1" dirty="0">
                <a:effectLst/>
              </a:rPr>
              <a:t>9148</a:t>
            </a:r>
            <a:r>
              <a:rPr lang="en-US" sz="2000" dirty="0">
                <a:effectLst/>
              </a:rPr>
              <a:t>, 	91483X. </a:t>
            </a:r>
            <a:r>
              <a:rPr lang="en-US" sz="2000" dirty="0">
                <a:effectLst/>
                <a:hlinkClick r:id="rId2"/>
              </a:rPr>
              <a:t>https://doi.org/10.1117/12.2057205</a:t>
            </a:r>
            <a:endParaRPr lang="en-US" sz="2000" dirty="0">
              <a:effectLst/>
            </a:endParaRPr>
          </a:p>
          <a:p>
            <a:r>
              <a:rPr lang="en-US" sz="2000" dirty="0">
                <a:effectLst/>
              </a:rPr>
              <a:t>Jensen-Clem, R., </a:t>
            </a:r>
            <a:r>
              <a:rPr lang="en-US" sz="2000" dirty="0" err="1">
                <a:effectLst/>
              </a:rPr>
              <a:t>Mawet</a:t>
            </a:r>
            <a:r>
              <a:rPr lang="en-US" sz="2000" dirty="0">
                <a:effectLst/>
              </a:rPr>
              <a:t>, D., Gonzalez, C. A. G., </a:t>
            </a:r>
            <a:r>
              <a:rPr lang="en-US" sz="2000" dirty="0" err="1">
                <a:effectLst/>
              </a:rPr>
              <a:t>Absil</a:t>
            </a:r>
            <a:r>
              <a:rPr lang="en-US" sz="2000" dirty="0">
                <a:effectLst/>
              </a:rPr>
              <a:t>, O., </a:t>
            </a:r>
            <a:r>
              <a:rPr lang="en-US" sz="2000" dirty="0" err="1">
                <a:effectLst/>
              </a:rPr>
              <a:t>Belikov</a:t>
            </a:r>
            <a:r>
              <a:rPr lang="en-US" sz="2000" dirty="0">
                <a:effectLst/>
              </a:rPr>
              <a:t>, R., Currie, T., … Tanner, A. (2017). A 	New Standard for Assessing the Performance of High Contrast Imaging Systems. </a:t>
            </a:r>
            <a:r>
              <a:rPr lang="en-US" sz="2000" i="1" dirty="0">
                <a:effectLst/>
              </a:rPr>
              <a:t>The 	Astronomical Journal</a:t>
            </a:r>
            <a:r>
              <a:rPr lang="en-US" sz="2000" dirty="0">
                <a:effectLst/>
              </a:rPr>
              <a:t>, </a:t>
            </a:r>
            <a:r>
              <a:rPr lang="en-US" sz="2000" i="1" dirty="0">
                <a:effectLst/>
              </a:rPr>
              <a:t>155</a:t>
            </a:r>
            <a:r>
              <a:rPr lang="en-US" sz="2000" dirty="0">
                <a:effectLst/>
              </a:rPr>
              <a:t>(1), 19. </a:t>
            </a:r>
            <a:r>
              <a:rPr lang="en-US" sz="2000" dirty="0">
                <a:effectLst/>
                <a:hlinkClick r:id="rId3"/>
              </a:rPr>
              <a:t>https://doi.org/10.3847/1538-3881/aa97e4</a:t>
            </a:r>
            <a:endParaRPr lang="en-US" sz="2000" dirty="0">
              <a:effectLst/>
            </a:endParaRPr>
          </a:p>
          <a:p>
            <a:r>
              <a:rPr lang="en-US" sz="2000" dirty="0" err="1">
                <a:effectLst/>
              </a:rPr>
              <a:t>Marois</a:t>
            </a:r>
            <a:r>
              <a:rPr lang="en-US" sz="2000" dirty="0">
                <a:effectLst/>
              </a:rPr>
              <a:t>, C., </a:t>
            </a:r>
            <a:r>
              <a:rPr lang="en-US" sz="2000" dirty="0" err="1">
                <a:effectLst/>
              </a:rPr>
              <a:t>Lafreniere</a:t>
            </a:r>
            <a:r>
              <a:rPr lang="en-US" sz="2000" dirty="0">
                <a:effectLst/>
              </a:rPr>
              <a:t>, D., Macintosh, B., &amp; Doyon, R. (2008). Confidence Level and Sensitivity Limits 	in High Contrast Imaging. </a:t>
            </a:r>
            <a:r>
              <a:rPr lang="en-US" sz="2000" i="1" dirty="0">
                <a:effectLst/>
              </a:rPr>
              <a:t>The Astrophysical Journal</a:t>
            </a:r>
            <a:r>
              <a:rPr lang="en-US" sz="2000" dirty="0">
                <a:effectLst/>
              </a:rPr>
              <a:t>, </a:t>
            </a:r>
            <a:r>
              <a:rPr lang="en-US" sz="2000" i="1" dirty="0">
                <a:effectLst/>
              </a:rPr>
              <a:t>673</a:t>
            </a:r>
            <a:r>
              <a:rPr lang="en-US" sz="2000" dirty="0">
                <a:effectLst/>
              </a:rPr>
              <a:t>(1), 647–656. 	</a:t>
            </a:r>
            <a:r>
              <a:rPr lang="en-US" sz="2000" dirty="0">
                <a:effectLst/>
                <a:hlinkClick r:id="rId4"/>
              </a:rPr>
              <a:t>https://doi.org/10.1086/523839</a:t>
            </a:r>
            <a:endParaRPr lang="en-US" sz="2000" dirty="0">
              <a:effectLst/>
            </a:endParaRPr>
          </a:p>
          <a:p>
            <a:r>
              <a:rPr lang="en-US" sz="2000" dirty="0" err="1">
                <a:effectLst/>
              </a:rPr>
              <a:t>Mawet</a:t>
            </a:r>
            <a:r>
              <a:rPr lang="en-US" sz="2000" dirty="0">
                <a:effectLst/>
              </a:rPr>
              <a:t>, D., Milli, J., </a:t>
            </a:r>
            <a:r>
              <a:rPr lang="en-US" sz="2000" dirty="0" err="1">
                <a:effectLst/>
              </a:rPr>
              <a:t>Wahhaj</a:t>
            </a:r>
            <a:r>
              <a:rPr lang="en-US" sz="2000" dirty="0">
                <a:effectLst/>
              </a:rPr>
              <a:t>, Z., </a:t>
            </a:r>
            <a:r>
              <a:rPr lang="en-US" sz="2000" dirty="0" err="1">
                <a:effectLst/>
              </a:rPr>
              <a:t>Pelat</a:t>
            </a:r>
            <a:r>
              <a:rPr lang="en-US" sz="2000" dirty="0">
                <a:effectLst/>
              </a:rPr>
              <a:t>, D., </a:t>
            </a:r>
            <a:r>
              <a:rPr lang="en-US" sz="2000" dirty="0" err="1">
                <a:effectLst/>
              </a:rPr>
              <a:t>Absil</a:t>
            </a:r>
            <a:r>
              <a:rPr lang="en-US" sz="2000" dirty="0">
                <a:effectLst/>
              </a:rPr>
              <a:t>, O., Delacroix, C., … </a:t>
            </a:r>
            <a:r>
              <a:rPr lang="en-US" sz="2000" dirty="0" err="1">
                <a:effectLst/>
              </a:rPr>
              <a:t>Pueyo</a:t>
            </a:r>
            <a:r>
              <a:rPr lang="en-US" sz="2000" dirty="0">
                <a:effectLst/>
              </a:rPr>
              <a:t>, L. (2014). Fundamental 	limitations of high contrast imaging set by small sample statistics. </a:t>
            </a:r>
            <a:r>
              <a:rPr lang="en-US" sz="2000" i="1" dirty="0">
                <a:effectLst/>
              </a:rPr>
              <a:t>The Astrophysical 	Journal</a:t>
            </a:r>
            <a:r>
              <a:rPr lang="en-US" sz="2000" dirty="0">
                <a:effectLst/>
              </a:rPr>
              <a:t>, </a:t>
            </a:r>
            <a:r>
              <a:rPr lang="en-US" sz="2000" i="1" dirty="0">
                <a:effectLst/>
              </a:rPr>
              <a:t>792</a:t>
            </a:r>
            <a:r>
              <a:rPr lang="en-US" sz="2000" dirty="0">
                <a:effectLst/>
              </a:rPr>
              <a:t>(2), 97. </a:t>
            </a:r>
            <a:r>
              <a:rPr lang="en-US" sz="2000" dirty="0">
                <a:effectLst/>
                <a:hlinkClick r:id="rId5"/>
              </a:rPr>
              <a:t>https://doi.org/10.1088/0004-637X/792/2/97</a:t>
            </a:r>
            <a:endParaRPr 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81738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AAE60C-4452-497E-823C-F3DE3A6407C2}"/>
              </a:ext>
            </a:extLst>
          </p:cNvPr>
          <p:cNvSpPr txBox="1"/>
          <p:nvPr/>
        </p:nvSpPr>
        <p:spPr>
          <a:xfrm>
            <a:off x="839786" y="1252537"/>
            <a:ext cx="393223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Adaptive optics (AO) is a technology that measures and corrects wavefront errors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Restores image quality by correcting errors caused by the atmosphere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Wavefront</a:t>
            </a:r>
            <a:r>
              <a:rPr lang="en-US" sz="2400" dirty="0"/>
              <a:t> error correction allows for higher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Necessary for exoplanet direct 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69F2D32-68CE-4FFD-AE34-739BE2F62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530226"/>
          </a:xfrm>
        </p:spPr>
        <p:txBody>
          <a:bodyPr anchor="t">
            <a:noAutofit/>
          </a:bodyPr>
          <a:lstStyle/>
          <a:p>
            <a:r>
              <a:rPr lang="en-US" sz="4000" dirty="0"/>
              <a:t>Background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9601C9-8141-4FAA-B806-23E876DEB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harpenSoften amount="-100000"/>
                    </a14:imgEffect>
                    <a14:imgEffect>
                      <a14:brightnessContrast bright="-29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953" y="722311"/>
            <a:ext cx="3052503" cy="2753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6E80AE-C461-40AE-8AF4-886A6EF9D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953" y="3557153"/>
            <a:ext cx="3052503" cy="2753574"/>
          </a:xfrm>
          <a:prstGeom prst="rect">
            <a:avLst/>
          </a:prstGeom>
        </p:spPr>
      </p:pic>
      <p:pic>
        <p:nvPicPr>
          <p:cNvPr id="8" name="Picture 3" descr="Adaptive_Optics_diag.jpg">
            <a:extLst>
              <a:ext uri="{FF2B5EF4-FFF2-40B4-BE49-F238E27FC236}">
                <a16:creationId xmlns:a16="http://schemas.microsoft.com/office/drawing/2014/main" id="{B5F369FC-D8C6-4FD1-980B-11B2D6A89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4" y="722311"/>
            <a:ext cx="3989932" cy="558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02BC54-0736-4FB1-8286-EC47A1E64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953" y="3557153"/>
            <a:ext cx="1510710" cy="1208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013269-E855-43BD-A0D7-AF0B196AA6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953" y="3557152"/>
            <a:ext cx="3052503" cy="27535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ACB1A9-B443-4A4B-A0C1-8E395FBE7E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953" y="722309"/>
            <a:ext cx="3052503" cy="275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38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AAE60C-4452-497E-823C-F3DE3A6407C2}"/>
              </a:ext>
            </a:extLst>
          </p:cNvPr>
          <p:cNvSpPr txBox="1"/>
          <p:nvPr/>
        </p:nvSpPr>
        <p:spPr>
          <a:xfrm>
            <a:off x="839787" y="1250614"/>
            <a:ext cx="39322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Starlight illuminates planets which allows for direct 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Yields information about exoplanet orbit, size, temperature, surface properties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Difficult:</a:t>
            </a:r>
            <a:endParaRPr lang="en-US" sz="2400" dirty="0"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Planets are dim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Noise can “wash out” planet signal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69F2D32-68CE-4FFD-AE34-739BE2F62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530226"/>
          </a:xfrm>
        </p:spPr>
        <p:txBody>
          <a:bodyPr anchor="t">
            <a:noAutofit/>
          </a:bodyPr>
          <a:lstStyle/>
          <a:p>
            <a:r>
              <a:rPr lang="en-US" sz="4000" dirty="0"/>
              <a:t>Directing Imaging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B9B3BA-BB52-4001-99BA-ADF84EB69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074" y="622961"/>
            <a:ext cx="6075138" cy="56120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669060-ACA2-44F6-A30A-CF84EC9DAC94}"/>
              </a:ext>
            </a:extLst>
          </p:cNvPr>
          <p:cNvSpPr txBox="1"/>
          <p:nvPr/>
        </p:nvSpPr>
        <p:spPr>
          <a:xfrm>
            <a:off x="5228203" y="5969780"/>
            <a:ext cx="2054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Credit: </a:t>
            </a:r>
            <a:r>
              <a:rPr lang="en-US" sz="1400" dirty="0" err="1">
                <a:solidFill>
                  <a:schemeClr val="bg1"/>
                </a:solidFill>
              </a:rPr>
              <a:t>Hatzes</a:t>
            </a:r>
            <a:r>
              <a:rPr lang="en-US" sz="1400" dirty="0">
                <a:solidFill>
                  <a:schemeClr val="bg1"/>
                </a:solidFill>
              </a:rPr>
              <a:t> et al., 2003</a:t>
            </a:r>
          </a:p>
        </p:txBody>
      </p:sp>
    </p:spTree>
    <p:extLst>
      <p:ext uri="{BB962C8B-B14F-4D97-AF65-F5344CB8AC3E}">
        <p14:creationId xmlns:p14="http://schemas.microsoft.com/office/powerpoint/2010/main" val="227071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AAE60C-4452-497E-823C-F3DE3A6407C2}"/>
              </a:ext>
            </a:extLst>
          </p:cNvPr>
          <p:cNvSpPr txBox="1"/>
          <p:nvPr/>
        </p:nvSpPr>
        <p:spPr>
          <a:xfrm>
            <a:off x="839788" y="1252537"/>
            <a:ext cx="393223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Photon noise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Random fluctuation of photons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Speckle Noise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Random irradiance pattern from mutual interference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Difficult to discern exoplanet signals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Coronagraph used to limit photon noise in some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69F2D32-68CE-4FFD-AE34-739BE2F62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530226"/>
          </a:xfrm>
        </p:spPr>
        <p:txBody>
          <a:bodyPr anchor="t">
            <a:noAutofit/>
          </a:bodyPr>
          <a:lstStyle/>
          <a:p>
            <a:r>
              <a:rPr lang="en-US" sz="4000" dirty="0"/>
              <a:t>Noise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86E911-3031-40BA-944E-3B329663F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763" y="457199"/>
            <a:ext cx="3053111" cy="3047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090714-91EE-4422-A3CD-5F6C85A60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804" y="452275"/>
            <a:ext cx="3052503" cy="30577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BC3C4C-3A97-4E3A-A56B-23F3DD9EA7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79" t="28725" r="26354" b="31708"/>
          <a:stretch/>
        </p:blipFill>
        <p:spPr>
          <a:xfrm>
            <a:off x="6822385" y="3703388"/>
            <a:ext cx="3006480" cy="2837577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36EA7B8-DFBA-4E85-B346-3EA5054CDBFF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7970321" y="4255758"/>
            <a:ext cx="95378" cy="7114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F5463A-8AED-4F7D-A7EB-666F181D971B}"/>
              </a:ext>
            </a:extLst>
          </p:cNvPr>
          <p:cNvSpPr txBox="1"/>
          <p:nvPr/>
        </p:nvSpPr>
        <p:spPr>
          <a:xfrm>
            <a:off x="7054236" y="3670983"/>
            <a:ext cx="2022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Exoplanet?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EAFC52-80D3-4848-ABED-8DAB1FB5583F}"/>
              </a:ext>
            </a:extLst>
          </p:cNvPr>
          <p:cNvSpPr txBox="1"/>
          <p:nvPr/>
        </p:nvSpPr>
        <p:spPr>
          <a:xfrm>
            <a:off x="5081373" y="3441313"/>
            <a:ext cx="4456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Credit: D. </a:t>
            </a:r>
            <a:r>
              <a:rPr lang="en-US" sz="1400" dirty="0" err="1"/>
              <a:t>Defrère</a:t>
            </a:r>
            <a:r>
              <a:rPr lang="en-US" sz="1400" dirty="0"/>
              <a:t>, O. </a:t>
            </a:r>
            <a:r>
              <a:rPr lang="en-US" sz="1400" dirty="0" err="1"/>
              <a:t>Absil</a:t>
            </a:r>
            <a:r>
              <a:rPr lang="en-US" sz="1400" dirty="0"/>
              <a:t>, P. </a:t>
            </a:r>
            <a:r>
              <a:rPr lang="en-US" sz="1400" dirty="0" err="1"/>
              <a:t>Hinz</a:t>
            </a:r>
            <a:r>
              <a:rPr lang="en-US" sz="1400" dirty="0"/>
              <a:t>, J. Kuhn, D. </a:t>
            </a:r>
            <a:r>
              <a:rPr lang="en-US" sz="1400" dirty="0" err="1"/>
              <a:t>Mawet</a:t>
            </a:r>
            <a:r>
              <a:rPr lang="en-US" sz="1400" dirty="0"/>
              <a:t>, et al.</a:t>
            </a:r>
          </a:p>
        </p:txBody>
      </p:sp>
    </p:spTree>
    <p:extLst>
      <p:ext uri="{BB962C8B-B14F-4D97-AF65-F5344CB8AC3E}">
        <p14:creationId xmlns:p14="http://schemas.microsoft.com/office/powerpoint/2010/main" val="4107634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41EF0D-15F0-4431-94A3-4234E9A32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46" y="1620473"/>
            <a:ext cx="3712265" cy="3712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AAE60C-4452-497E-823C-F3DE3A6407C2}"/>
              </a:ext>
            </a:extLst>
          </p:cNvPr>
          <p:cNvSpPr txBox="1"/>
          <p:nvPr/>
        </p:nvSpPr>
        <p:spPr>
          <a:xfrm>
            <a:off x="839787" y="1252537"/>
            <a:ext cx="393223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Noise distributions used for exoplanet confirmation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Confidence level (CL)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CLs are found using Gaussian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Quasi-static speckle noise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Modified Rician (MR)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Noise distribution modeling necessary to avoid false positive detections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Noise is averaged and subtracted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69F2D32-68CE-4FFD-AE34-739BE2F62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199"/>
            <a:ext cx="4296159" cy="530226"/>
          </a:xfrm>
        </p:spPr>
        <p:txBody>
          <a:bodyPr anchor="t">
            <a:noAutofit/>
          </a:bodyPr>
          <a:lstStyle/>
          <a:p>
            <a:r>
              <a:rPr lang="en-US" sz="4000" dirty="0"/>
              <a:t>Distribution Models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AAF05A-8BB5-463C-92B3-9DD67A8158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79" t="28725" r="26354" b="31708"/>
          <a:stretch/>
        </p:blipFill>
        <p:spPr>
          <a:xfrm>
            <a:off x="8524357" y="2070493"/>
            <a:ext cx="3023855" cy="28539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C3DC31-7A64-42B4-A7CC-B8BDAB118299}"/>
              </a:ext>
            </a:extLst>
          </p:cNvPr>
          <p:cNvSpPr txBox="1"/>
          <p:nvPr/>
        </p:nvSpPr>
        <p:spPr>
          <a:xfrm>
            <a:off x="5575185" y="4659413"/>
            <a:ext cx="1277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Credit: </a:t>
            </a:r>
            <a:r>
              <a:rPr lang="en-US" sz="1400" dirty="0" err="1">
                <a:solidFill>
                  <a:schemeClr val="bg1"/>
                </a:solidFill>
              </a:rPr>
              <a:t>J.Stone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4690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AAE60C-4452-497E-823C-F3DE3A6407C2}"/>
              </a:ext>
            </a:extLst>
          </p:cNvPr>
          <p:cNvSpPr txBox="1"/>
          <p:nvPr/>
        </p:nvSpPr>
        <p:spPr>
          <a:xfrm>
            <a:off x="839787" y="1252537"/>
            <a:ext cx="39322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Create model for future exoplanet confirmation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CL calculations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Gather annular data from LBTI database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Two mirrors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Timespan: 2013-2017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Distribution may or may not be Gaussian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Verify residual distribution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69F2D32-68CE-4FFD-AE34-739BE2F62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199"/>
            <a:ext cx="4296159" cy="530226"/>
          </a:xfrm>
        </p:spPr>
        <p:txBody>
          <a:bodyPr anchor="t">
            <a:noAutofit/>
          </a:bodyPr>
          <a:lstStyle/>
          <a:p>
            <a:r>
              <a:rPr lang="en-US" sz="4000" dirty="0"/>
              <a:t>Empirical Model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91AF4E-43E0-4D17-9370-6B674B7F73C6}"/>
              </a:ext>
            </a:extLst>
          </p:cNvPr>
          <p:cNvSpPr/>
          <p:nvPr/>
        </p:nvSpPr>
        <p:spPr>
          <a:xfrm>
            <a:off x="10175219" y="4994962"/>
            <a:ext cx="274320" cy="274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B2B78-E041-4F53-A934-739966983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777" y="338139"/>
            <a:ext cx="5152427" cy="48629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C5BB24-7409-4F99-AB68-58C68151F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086" y="795338"/>
            <a:ext cx="5152427" cy="4862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9F76B1-F1F5-4ED7-9284-C2C2CDED9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00" y="1252537"/>
            <a:ext cx="5152427" cy="486296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73C76F9-352E-47E2-8E2B-7D9A05DB1413}"/>
              </a:ext>
            </a:extLst>
          </p:cNvPr>
          <p:cNvSpPr/>
          <p:nvPr/>
        </p:nvSpPr>
        <p:spPr>
          <a:xfrm>
            <a:off x="7653591" y="2994546"/>
            <a:ext cx="1097280" cy="1097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10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0004567-F93E-45A0-9917-ED478F1AD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828" y="3192853"/>
            <a:ext cx="3327316" cy="226372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0E52359-35DB-4DE4-ACA6-8EDC15D05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625" y="3211198"/>
            <a:ext cx="3430450" cy="22453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B71B4DB-3BC5-44FA-A2C3-6E832CC3E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646" y="975125"/>
            <a:ext cx="3330946" cy="21859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719ACD8-064D-46FA-9345-0348F84C5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228" y="975125"/>
            <a:ext cx="3306418" cy="2204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AAE60C-4452-497E-823C-F3DE3A6407C2}"/>
              </a:ext>
            </a:extLst>
          </p:cNvPr>
          <p:cNvSpPr txBox="1"/>
          <p:nvPr/>
        </p:nvSpPr>
        <p:spPr>
          <a:xfrm>
            <a:off x="839787" y="1252537"/>
            <a:ext cx="39322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Probability Density Function (PDF)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Cumulative Density Function (CDF)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Compare empirical with Gaussian CDF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Models illustrate non-Gaussian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be used for future exoplanet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Differences in data can also yield useful information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69F2D32-68CE-4FFD-AE34-739BE2F62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199"/>
            <a:ext cx="4296159" cy="530226"/>
          </a:xfrm>
        </p:spPr>
        <p:txBody>
          <a:bodyPr anchor="t">
            <a:noAutofit/>
          </a:bodyPr>
          <a:lstStyle/>
          <a:p>
            <a:r>
              <a:rPr lang="en-US" sz="4000" dirty="0"/>
              <a:t>Results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7A37EB-AE5C-417C-B7FE-2D9EC6C1072B}"/>
              </a:ext>
            </a:extLst>
          </p:cNvPr>
          <p:cNvSpPr txBox="1"/>
          <p:nvPr/>
        </p:nvSpPr>
        <p:spPr>
          <a:xfrm>
            <a:off x="5371982" y="106787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R=20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96C2AC-551A-43C9-8D8D-2401B23CB01B}"/>
              </a:ext>
            </a:extLst>
          </p:cNvPr>
          <p:cNvSpPr txBox="1"/>
          <p:nvPr/>
        </p:nvSpPr>
        <p:spPr>
          <a:xfrm>
            <a:off x="8778090" y="1067871"/>
            <a:ext cx="72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R=60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DB0B78-B122-4216-A15C-6D7D9736877F}"/>
              </a:ext>
            </a:extLst>
          </p:cNvPr>
          <p:cNvSpPr txBox="1"/>
          <p:nvPr/>
        </p:nvSpPr>
        <p:spPr>
          <a:xfrm>
            <a:off x="5371982" y="3330029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R=100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C0EDA3-76E5-4ECE-B302-ED7CA1AB3A57}"/>
              </a:ext>
            </a:extLst>
          </p:cNvPr>
          <p:cNvSpPr txBox="1"/>
          <p:nvPr/>
        </p:nvSpPr>
        <p:spPr>
          <a:xfrm>
            <a:off x="8802432" y="3330029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R=150</a:t>
            </a:r>
          </a:p>
        </p:txBody>
      </p:sp>
    </p:spTree>
    <p:extLst>
      <p:ext uri="{BB962C8B-B14F-4D97-AF65-F5344CB8AC3E}">
        <p14:creationId xmlns:p14="http://schemas.microsoft.com/office/powerpoint/2010/main" val="1009298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C9FFBC-89E1-42C6-A8DE-482CB402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946" y="1252537"/>
            <a:ext cx="3238785" cy="2176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45C370-09C7-4BEC-BC2A-F2092970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730" y="1252537"/>
            <a:ext cx="3290605" cy="21764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A80621-60AF-41EF-B69D-5078D1163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944" y="3429000"/>
            <a:ext cx="3238785" cy="2176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98A482-E788-4BD0-9524-9DE93269C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0967" y="3429000"/>
            <a:ext cx="3238785" cy="2176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AAE60C-4452-497E-823C-F3DE3A6407C2}"/>
              </a:ext>
            </a:extLst>
          </p:cNvPr>
          <p:cNvSpPr txBox="1"/>
          <p:nvPr/>
        </p:nvSpPr>
        <p:spPr>
          <a:xfrm>
            <a:off x="839787" y="1252537"/>
            <a:ext cx="39322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Probability Density Function (PDF)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Cumulative Density Function (CDF)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Compare empirical with Gaussian CDF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Models illustrate non-Gaussian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be used for future exoplanet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Differences in data can also yield useful information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69F2D32-68CE-4FFD-AE34-739BE2F62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199"/>
            <a:ext cx="4296159" cy="530226"/>
          </a:xfrm>
        </p:spPr>
        <p:txBody>
          <a:bodyPr anchor="t">
            <a:noAutofit/>
          </a:bodyPr>
          <a:lstStyle/>
          <a:p>
            <a:r>
              <a:rPr lang="en-US" sz="4000" dirty="0"/>
              <a:t>Results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7A37EB-AE5C-417C-B7FE-2D9EC6C1072B}"/>
              </a:ext>
            </a:extLst>
          </p:cNvPr>
          <p:cNvSpPr txBox="1"/>
          <p:nvPr/>
        </p:nvSpPr>
        <p:spPr>
          <a:xfrm>
            <a:off x="5451621" y="167602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R=20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96C2AC-551A-43C9-8D8D-2401B23CB01B}"/>
              </a:ext>
            </a:extLst>
          </p:cNvPr>
          <p:cNvSpPr txBox="1"/>
          <p:nvPr/>
        </p:nvSpPr>
        <p:spPr>
          <a:xfrm>
            <a:off x="8738652" y="1676025"/>
            <a:ext cx="72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R=60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DB0B78-B122-4216-A15C-6D7D9736877F}"/>
              </a:ext>
            </a:extLst>
          </p:cNvPr>
          <p:cNvSpPr txBox="1"/>
          <p:nvPr/>
        </p:nvSpPr>
        <p:spPr>
          <a:xfrm>
            <a:off x="7228586" y="3675588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R=100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C0EDA3-76E5-4ECE-B302-ED7CA1AB3A57}"/>
              </a:ext>
            </a:extLst>
          </p:cNvPr>
          <p:cNvSpPr txBox="1"/>
          <p:nvPr/>
        </p:nvSpPr>
        <p:spPr>
          <a:xfrm>
            <a:off x="10576039" y="3675588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R=150</a:t>
            </a:r>
          </a:p>
        </p:txBody>
      </p:sp>
    </p:spTree>
    <p:extLst>
      <p:ext uri="{BB962C8B-B14F-4D97-AF65-F5344CB8AC3E}">
        <p14:creationId xmlns:p14="http://schemas.microsoft.com/office/powerpoint/2010/main" val="1301941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A5592D-4847-4A89-B2F0-CD21C2EF4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D1DAF1-6715-4D7B-8DA8-9036948C3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732" y="5283353"/>
            <a:ext cx="3309730" cy="8543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B09BE2-CF18-48DD-85EB-6FF7009DE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863" y="550828"/>
            <a:ext cx="2676211" cy="44969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1174086-B2E6-4EFA-A810-1F7FBF4DBE05}"/>
              </a:ext>
            </a:extLst>
          </p:cNvPr>
          <p:cNvSpPr txBox="1"/>
          <p:nvPr/>
        </p:nvSpPr>
        <p:spPr>
          <a:xfrm>
            <a:off x="838200" y="1690688"/>
            <a:ext cx="45720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would like to thank the UA/ NASA Space Grant Consortium making this experience possible.</a:t>
            </a:r>
          </a:p>
          <a:p>
            <a:endParaRPr lang="en-US" sz="2400" dirty="0"/>
          </a:p>
          <a:p>
            <a:r>
              <a:rPr lang="en-US" sz="2400" dirty="0"/>
              <a:t>I would like to especially thank my mentor Dr. Jordan Stone for all of the support.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3500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406</Words>
  <Application>Microsoft Office PowerPoint</Application>
  <PresentationFormat>Widescreen</PresentationFormat>
  <Paragraphs>73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Empirical noise distribution models for high contrast direct imaging</vt:lpstr>
      <vt:lpstr>Background</vt:lpstr>
      <vt:lpstr>Directing Imaging</vt:lpstr>
      <vt:lpstr>Noise</vt:lpstr>
      <vt:lpstr>Distribution Models</vt:lpstr>
      <vt:lpstr>Empirical Model</vt:lpstr>
      <vt:lpstr>Results</vt:lpstr>
      <vt:lpstr>Results</vt:lpstr>
      <vt:lpstr>Acknowledgements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Empirical noise distribution models for high contrast direct imaging</dc:title>
  <dc:creator>dfsan</dc:creator>
  <cp:lastModifiedBy> </cp:lastModifiedBy>
  <cp:revision>38</cp:revision>
  <dcterms:created xsi:type="dcterms:W3CDTF">2019-03-31T19:03:37Z</dcterms:created>
  <dcterms:modified xsi:type="dcterms:W3CDTF">2019-04-02T06:07:31Z</dcterms:modified>
</cp:coreProperties>
</file>